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256" r:id="rId2"/>
    <p:sldId id="258" r:id="rId3"/>
    <p:sldId id="266" r:id="rId4"/>
    <p:sldId id="281" r:id="rId5"/>
    <p:sldId id="278" r:id="rId6"/>
    <p:sldId id="271" r:id="rId7"/>
    <p:sldId id="270" r:id="rId8"/>
    <p:sldId id="267" r:id="rId9"/>
    <p:sldId id="269" r:id="rId10"/>
    <p:sldId id="272" r:id="rId11"/>
    <p:sldId id="279" r:id="rId12"/>
    <p:sldId id="280" r:id="rId13"/>
    <p:sldId id="260" r:id="rId14"/>
    <p:sldId id="264" r:id="rId15"/>
    <p:sldId id="265" r:id="rId16"/>
    <p:sldId id="274" r:id="rId17"/>
    <p:sldId id="273" r:id="rId18"/>
    <p:sldId id="276" r:id="rId19"/>
    <p:sldId id="268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300" y="96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1597F-18E1-4F6E-9884-38CEF5053D3A}" type="doc">
      <dgm:prSet loTypeId="urn:microsoft.com/office/officeart/2005/8/layout/chart3" loCatId="cycle" qsTypeId="urn:microsoft.com/office/officeart/2005/8/quickstyle/simple4" qsCatId="simple" csTypeId="urn:microsoft.com/office/officeart/2005/8/colors/accent2_5" csCatId="accent2" phldr="1"/>
      <dgm:spPr/>
    </dgm:pt>
    <dgm:pt modelId="{BF17B5D0-6A74-497A-B220-B712F0F308FF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gm:t>
    </dgm:pt>
    <dgm:pt modelId="{CE6BA97C-D0EA-4F4E-83E4-08186F88739E}" type="par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D052EAFA-66CF-464A-AA9E-225D31BA85CB}" type="sib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4B305615-1A0A-44BB-9D91-DEA6D085F5A5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gm:t>
    </dgm:pt>
    <dgm:pt modelId="{A1AADF86-96F4-4F27-88E1-886977E84075}" type="par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7AD01784-130F-4BFF-8865-DCE28CDFE79A}" type="sib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0D2DF28E-02C5-4A27-BCE7-D470415FD983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gm:t>
    </dgm:pt>
    <dgm:pt modelId="{A5649B40-6680-4E0F-BBAE-342C355EDBEC}" type="par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B9F28AE9-8B10-4398-A572-8A9271E3CFA9}" type="sib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40A40FEC-CC86-4A1E-BD19-3D66B37B6086}" type="pres">
      <dgm:prSet presAssocID="{C4E1597F-18E1-4F6E-9884-38CEF5053D3A}" presName="compositeShape" presStyleCnt="0">
        <dgm:presLayoutVars>
          <dgm:chMax val="7"/>
          <dgm:dir/>
          <dgm:resizeHandles val="exact"/>
        </dgm:presLayoutVars>
      </dgm:prSet>
      <dgm:spPr/>
    </dgm:pt>
    <dgm:pt modelId="{37A6AC57-A0F8-4C74-8011-F94BBA102A09}" type="pres">
      <dgm:prSet presAssocID="{C4E1597F-18E1-4F6E-9884-38CEF5053D3A}" presName="wedge1" presStyleLbl="node1" presStyleIdx="0" presStyleCnt="3"/>
      <dgm:spPr/>
    </dgm:pt>
    <dgm:pt modelId="{41305B10-0A0B-4479-9AC8-DCFB70028626}" type="pres">
      <dgm:prSet presAssocID="{C4E1597F-18E1-4F6E-9884-38CEF5053D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902D44A-77EF-400F-8200-87A25993CE81}" type="pres">
      <dgm:prSet presAssocID="{C4E1597F-18E1-4F6E-9884-38CEF5053D3A}" presName="wedge2" presStyleLbl="node1" presStyleIdx="1" presStyleCnt="3"/>
      <dgm:spPr/>
    </dgm:pt>
    <dgm:pt modelId="{A99E317C-5D6C-4468-A13A-24895F6AE804}" type="pres">
      <dgm:prSet presAssocID="{C4E1597F-18E1-4F6E-9884-38CEF5053D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3FB5EF-B3D2-428E-A6B8-C2D50A10734B}" type="pres">
      <dgm:prSet presAssocID="{C4E1597F-18E1-4F6E-9884-38CEF5053D3A}" presName="wedge3" presStyleLbl="node1" presStyleIdx="2" presStyleCnt="3"/>
      <dgm:spPr/>
    </dgm:pt>
    <dgm:pt modelId="{41806CB7-6457-402C-A05E-F47FDFD1A7C6}" type="pres">
      <dgm:prSet presAssocID="{C4E1597F-18E1-4F6E-9884-38CEF5053D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CD9207-8E1A-441E-890A-DDE0478B95E0}" type="presOf" srcId="{0D2DF28E-02C5-4A27-BCE7-D470415FD983}" destId="{41806CB7-6457-402C-A05E-F47FDFD1A7C6}" srcOrd="1" destOrd="0" presId="urn:microsoft.com/office/officeart/2005/8/layout/chart3"/>
    <dgm:cxn modelId="{6A0C352E-7775-4DB6-B892-99F79489A581}" type="presOf" srcId="{0D2DF28E-02C5-4A27-BCE7-D470415FD983}" destId="{593FB5EF-B3D2-428E-A6B8-C2D50A10734B}" srcOrd="0" destOrd="0" presId="urn:microsoft.com/office/officeart/2005/8/layout/chart3"/>
    <dgm:cxn modelId="{6B9A3361-C005-42A1-A193-7D663792A502}" srcId="{C4E1597F-18E1-4F6E-9884-38CEF5053D3A}" destId="{0D2DF28E-02C5-4A27-BCE7-D470415FD983}" srcOrd="2" destOrd="0" parTransId="{A5649B40-6680-4E0F-BBAE-342C355EDBEC}" sibTransId="{B9F28AE9-8B10-4398-A572-8A9271E3CFA9}"/>
    <dgm:cxn modelId="{C8EDAB47-20BB-4F2D-AFFB-923983A4C1C3}" type="presOf" srcId="{4B305615-1A0A-44BB-9D91-DEA6D085F5A5}" destId="{A99E317C-5D6C-4468-A13A-24895F6AE804}" srcOrd="1" destOrd="0" presId="urn:microsoft.com/office/officeart/2005/8/layout/chart3"/>
    <dgm:cxn modelId="{676DDC52-C331-421E-8F20-17F3BC8A8674}" srcId="{C4E1597F-18E1-4F6E-9884-38CEF5053D3A}" destId="{4B305615-1A0A-44BB-9D91-DEA6D085F5A5}" srcOrd="1" destOrd="0" parTransId="{A1AADF86-96F4-4F27-88E1-886977E84075}" sibTransId="{7AD01784-130F-4BFF-8865-DCE28CDFE79A}"/>
    <dgm:cxn modelId="{E8A29B75-845C-4EAC-B8B3-1D7701F2FB44}" srcId="{C4E1597F-18E1-4F6E-9884-38CEF5053D3A}" destId="{BF17B5D0-6A74-497A-B220-B712F0F308FF}" srcOrd="0" destOrd="0" parTransId="{CE6BA97C-D0EA-4F4E-83E4-08186F88739E}" sibTransId="{D052EAFA-66CF-464A-AA9E-225D31BA85CB}"/>
    <dgm:cxn modelId="{C96EF9A1-7E45-4E04-B8EF-F844AB0EDE90}" type="presOf" srcId="{4B305615-1A0A-44BB-9D91-DEA6D085F5A5}" destId="{C902D44A-77EF-400F-8200-87A25993CE81}" srcOrd="0" destOrd="0" presId="urn:microsoft.com/office/officeart/2005/8/layout/chart3"/>
    <dgm:cxn modelId="{7C976FB2-5C5B-4745-B203-E2137221AC1D}" type="presOf" srcId="{BF17B5D0-6A74-497A-B220-B712F0F308FF}" destId="{37A6AC57-A0F8-4C74-8011-F94BBA102A09}" srcOrd="0" destOrd="0" presId="urn:microsoft.com/office/officeart/2005/8/layout/chart3"/>
    <dgm:cxn modelId="{556CA2C7-B28A-4AC9-9A56-32E5A2BEC16C}" type="presOf" srcId="{BF17B5D0-6A74-497A-B220-B712F0F308FF}" destId="{41305B10-0A0B-4479-9AC8-DCFB70028626}" srcOrd="1" destOrd="0" presId="urn:microsoft.com/office/officeart/2005/8/layout/chart3"/>
    <dgm:cxn modelId="{23A10FC9-992C-48DB-BC5D-1965605BD9AD}" type="presOf" srcId="{C4E1597F-18E1-4F6E-9884-38CEF5053D3A}" destId="{40A40FEC-CC86-4A1E-BD19-3D66B37B6086}" srcOrd="0" destOrd="0" presId="urn:microsoft.com/office/officeart/2005/8/layout/chart3"/>
    <dgm:cxn modelId="{F658319D-F224-4E1D-8FE1-555F6554B3D5}" type="presParOf" srcId="{40A40FEC-CC86-4A1E-BD19-3D66B37B6086}" destId="{37A6AC57-A0F8-4C74-8011-F94BBA102A09}" srcOrd="0" destOrd="0" presId="urn:microsoft.com/office/officeart/2005/8/layout/chart3"/>
    <dgm:cxn modelId="{E4E1BAD5-943A-45B9-97F5-5074340E8E4E}" type="presParOf" srcId="{40A40FEC-CC86-4A1E-BD19-3D66B37B6086}" destId="{41305B10-0A0B-4479-9AC8-DCFB70028626}" srcOrd="1" destOrd="0" presId="urn:microsoft.com/office/officeart/2005/8/layout/chart3"/>
    <dgm:cxn modelId="{1FBE464A-915A-4E30-9C98-AE9C44C2F123}" type="presParOf" srcId="{40A40FEC-CC86-4A1E-BD19-3D66B37B6086}" destId="{C902D44A-77EF-400F-8200-87A25993CE81}" srcOrd="2" destOrd="0" presId="urn:microsoft.com/office/officeart/2005/8/layout/chart3"/>
    <dgm:cxn modelId="{4CDE6FB5-8B44-4680-8EE3-1D26AF206A6B}" type="presParOf" srcId="{40A40FEC-CC86-4A1E-BD19-3D66B37B6086}" destId="{A99E317C-5D6C-4468-A13A-24895F6AE804}" srcOrd="3" destOrd="0" presId="urn:microsoft.com/office/officeart/2005/8/layout/chart3"/>
    <dgm:cxn modelId="{229F385A-E2CB-4744-A051-7E2C6181DFB4}" type="presParOf" srcId="{40A40FEC-CC86-4A1E-BD19-3D66B37B6086}" destId="{593FB5EF-B3D2-428E-A6B8-C2D50A10734B}" srcOrd="4" destOrd="0" presId="urn:microsoft.com/office/officeart/2005/8/layout/chart3"/>
    <dgm:cxn modelId="{12F58F02-E916-43EC-9291-3A15457EC289}" type="presParOf" srcId="{40A40FEC-CC86-4A1E-BD19-3D66B37B6086}" destId="{41806CB7-6457-402C-A05E-F47FDFD1A7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6AC57-A0F8-4C74-8011-F94BBA102A09}">
      <dsp:nvSpPr>
        <dsp:cNvPr id="0" name=""/>
        <dsp:cNvSpPr/>
      </dsp:nvSpPr>
      <dsp:spPr>
        <a:xfrm>
          <a:off x="874129" y="167791"/>
          <a:ext cx="2088067" cy="2088067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sp:txBody>
      <dsp:txXfrm>
        <a:off x="2009392" y="553089"/>
        <a:ext cx="708451" cy="696022"/>
      </dsp:txXfrm>
    </dsp:sp>
    <dsp:sp modelId="{C902D44A-77EF-400F-8200-87A25993CE81}">
      <dsp:nvSpPr>
        <dsp:cNvPr id="0" name=""/>
        <dsp:cNvSpPr/>
      </dsp:nvSpPr>
      <dsp:spPr>
        <a:xfrm>
          <a:off x="766494" y="229936"/>
          <a:ext cx="2088067" cy="2088067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sp:txBody>
      <dsp:txXfrm>
        <a:off x="1338227" y="1547407"/>
        <a:ext cx="944602" cy="646306"/>
      </dsp:txXfrm>
    </dsp:sp>
    <dsp:sp modelId="{593FB5EF-B3D2-428E-A6B8-C2D50A10734B}">
      <dsp:nvSpPr>
        <dsp:cNvPr id="0" name=""/>
        <dsp:cNvSpPr/>
      </dsp:nvSpPr>
      <dsp:spPr>
        <a:xfrm>
          <a:off x="766494" y="229936"/>
          <a:ext cx="2088067" cy="2088067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sp:txBody>
      <dsp:txXfrm>
        <a:off x="990216" y="640092"/>
        <a:ext cx="708451" cy="696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졸업작품 기획서</a:t>
            </a:r>
            <a:endParaRPr lang="en-US" altLang="ko-KR" sz="2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4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컨트롤러 지원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18097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4061540"/>
            <a:ext cx="9542780" cy="224676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개임 개발에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있어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크게 기획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프로그래밍으로 나눠져 있지만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게임공학과에서 정작 기획과 그래픽은 수박 겉 </a:t>
            </a:r>
            <a:r>
              <a:rPr lang="ko-KR" altLang="en-US" sz="20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햝기로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배우고 넘어가는 수준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1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</a:t>
            </a:r>
            <a:r>
              <a:rPr lang="ko-KR" altLang="en-US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하지만 프로그래밍만으론 제대로 된 게임을 만들 수 없다</a:t>
            </a:r>
            <a:endParaRPr lang="en-US" altLang="ko-KR" sz="20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 제작 모델링을 사용함으로써 그래픽에 노력을 기울인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ㅇㅇㅇㅇㅇㅇㅇ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공모전 수상을 목표로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992FCDB-6DEA-4B0A-B05A-4619511F9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980217"/>
              </p:ext>
            </p:extLst>
          </p:nvPr>
        </p:nvGraphicFramePr>
        <p:xfrm>
          <a:off x="4830776" y="1605578"/>
          <a:ext cx="3728692" cy="2485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35186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1782483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2013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 그래픽 창업 회사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MEMO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 들어가 맥스와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지브러쉬를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이즐소프트의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컨셉 캐릭터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‘Sham’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아이준소프트의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FuriouZ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그래픽 외주 개발에 참여 총기 제작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비타민상상력의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신생대 동물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엘라스모테리움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베이스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온프렌즈의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상상프렌즈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캐릭터 모델링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 밖의 다양한 개인 외주 경험과 개인작업을 통한 그래픽 공부를 꾸준히 진행중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77131" y="1168400"/>
            <a:ext cx="4134485" cy="45720"/>
            <a:chOff x="2559685" y="1168400"/>
            <a:chExt cx="4134485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10FF5D5-2988-4337-88E8-D1D83CE12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4305434"/>
            <a:ext cx="2980626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723B4E-651F-4A9B-B86D-C40098D4F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71" y="4305434"/>
            <a:ext cx="3090038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2B12D3-2412-4C05-B52E-304FAD4C9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04" y="4305434"/>
            <a:ext cx="3133661" cy="19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71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089400" y="1607542"/>
            <a:ext cx="6717030" cy="37240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처치하면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2" name="그림 21" descr="C:/Users/ADMIN/AppData/Roaming/PolarisOffice/ETemp/5788_5448312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9570" y="1621512"/>
            <a:ext cx="2237105" cy="2765425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7705" y="369288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23960" y="3753207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4087495" y="5252442"/>
            <a:ext cx="6282690" cy="16017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 주변에 있는 함정을 가동 시킬 때마다 보스에게 큰 데미지 가능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주 공격 요인</a:t>
            </a:r>
            <a:endParaRPr lang="ko-KR" altLang="en-US" sz="1600" b="0" cap="none" dirty="0">
              <a:solidFill>
                <a:srgbClr val="FFFF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보스에게 당할 시 인형으로 변해 감옥에 갇히게 된다. 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다른 플레이어가</a:t>
            </a:r>
            <a:r>
              <a:rPr lang="en-US" altLang="ko-KR" sz="18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총 2번 살려줄 수 있다</a:t>
            </a:r>
            <a:endParaRPr lang="ko-KR" altLang="en-US" sz="14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1" name="그림 30" descr="C:/Users/ADMIN/AppData/Roaming/PolarisOffice/ETemp/5788_5448312/image1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0555" y="4991457"/>
            <a:ext cx="1969135" cy="1477010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그림 29" descr="C:/Users/ADMIN/AppData/Roaming/PolarisOffice/ETemp/5788_5448312/image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5129" y="3777582"/>
            <a:ext cx="1838960" cy="138239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328429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260601" y="1900685"/>
            <a:ext cx="4819015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D098A1-281A-4612-8D8E-0D23E3788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56" y="1725425"/>
            <a:ext cx="2508250" cy="2536190"/>
          </a:xfrm>
          <a:prstGeom prst="rect">
            <a:avLst/>
          </a:prstGeom>
        </p:spPr>
      </p:pic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b="26847"/>
          <a:stretch>
            <a:fillRect/>
          </a:stretch>
        </p:blipFill>
        <p:spPr>
          <a:xfrm>
            <a:off x="3822451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15" name="그림 14" descr="C:/Users/ADMIN/AppData/Roaming/PolarisOffice/ETemp/5788_5448312/image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411" y="3268347"/>
            <a:ext cx="2770505" cy="13881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6420236" y="492201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72665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1798071" y="1560960"/>
            <a:ext cx="8935720" cy="5065395"/>
          </a:xfrm>
          <a:prstGeom prst="rect">
            <a:avLst/>
          </a:prstGeom>
          <a:solidFill>
            <a:schemeClr val="tx1">
              <a:alpha val="3100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Calibri" charset="0"/>
              <a:ea typeface="Calibri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6616D-B037-4F7C-A5C4-674E2E682881}"/>
              </a:ext>
            </a:extLst>
          </p:cNvPr>
          <p:cNvSpPr txBox="1"/>
          <p:nvPr/>
        </p:nvSpPr>
        <p:spPr>
          <a:xfrm>
            <a:off x="1915864" y="1690436"/>
            <a:ext cx="321437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맵 기능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 descr="C:/Users/ADMIN/AppData/Roaming/PolarisOffice/ETemp/5788_5448312/image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7391" y="2343915"/>
            <a:ext cx="2595880" cy="1175385"/>
          </a:xfrm>
          <a:prstGeom prst="rect">
            <a:avLst/>
          </a:prstGeom>
          <a:noFill/>
        </p:spPr>
      </p:pic>
      <p:sp>
        <p:nvSpPr>
          <p:cNvPr id="23" name="TextBox 22"/>
          <p:cNvSpPr txBox="1">
            <a:spLocks/>
          </p:cNvSpPr>
          <p:nvPr/>
        </p:nvSpPr>
        <p:spPr>
          <a:xfrm>
            <a:off x="5622041" y="1812420"/>
            <a:ext cx="502221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1) 부활 지점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 일반 플레이어들이 보스에게 당할때 갇히는 곳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맵에서 가장 잘보이는 곳에 한 곳만 존재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열쇠를 가진 플레이어가 부활 지점에 들어가면           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플레이어들이 풀려난다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열쇠는 플레이어가 일정 수 이상 갇힐 시 맵에서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랜덤으로 리스폰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25" name="그림 24" descr="C:/Users/ADMIN/AppData/Roaming/PolarisOffice/ETemp/5788_5448312/image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3346" y="3613280"/>
            <a:ext cx="1275080" cy="1275080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16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4071" y="5118865"/>
            <a:ext cx="2378075" cy="118935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5622041" y="5141090"/>
            <a:ext cx="475170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2) 회복 키트</a:t>
            </a:r>
            <a:endParaRPr lang="ko-KR" altLang="en-US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맵 특정장소에 일정 시간 후 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리스폰 되며 플레이어의 체력을 회복시켜준다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E7CA0B5-7E4C-4B9F-AAC4-049155BD30E3}"/>
              </a:ext>
            </a:extLst>
          </p:cNvPr>
          <p:cNvGrpSpPr/>
          <p:nvPr/>
        </p:nvGrpSpPr>
        <p:grpSpPr>
          <a:xfrm>
            <a:off x="3170073" y="1168400"/>
            <a:ext cx="5003495" cy="45720"/>
            <a:chOff x="3604260" y="1168400"/>
            <a:chExt cx="4135120" cy="4572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E201EEB-213B-4139-8899-ECA1C4929881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9DE96AD-616A-4A97-A72E-F91A73E0EEF3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D73CD3D-1CAE-4077-8BE2-48999EE0DF03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584B229-1A50-455F-8FE2-AF604BC50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76A2094-15E3-400D-B1A2-EFF059D73C69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7CDB81-A484-482A-A3C8-5EBD0EA1B67B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138557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91090" y="1162109"/>
            <a:ext cx="3785299" cy="41984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24" y="2381869"/>
            <a:ext cx="5921216" cy="4052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0EE95-F7C5-49EC-BFA9-73F9B1AB6529}"/>
              </a:ext>
            </a:extLst>
          </p:cNvPr>
          <p:cNvSpPr txBox="1"/>
          <p:nvPr/>
        </p:nvSpPr>
        <p:spPr>
          <a:xfrm>
            <a:off x="5604023" y="1771360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D7116C-6431-4214-8FFD-BD380FF95EB8}"/>
              </a:ext>
            </a:extLst>
          </p:cNvPr>
          <p:cNvSpPr txBox="1"/>
          <p:nvPr/>
        </p:nvSpPr>
        <p:spPr>
          <a:xfrm>
            <a:off x="1997680" y="5357199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착용한 아이템 상태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9DF8B7-B4AA-4F69-A9A0-43B795D15A97}"/>
              </a:ext>
            </a:extLst>
          </p:cNvPr>
          <p:cNvCxnSpPr>
            <a:cxnSpLocks/>
          </p:cNvCxnSpPr>
          <p:nvPr/>
        </p:nvCxnSpPr>
        <p:spPr>
          <a:xfrm>
            <a:off x="3628878" y="5680364"/>
            <a:ext cx="1819249" cy="1583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3B2AF39-D8FB-4E2F-81E4-5DBAD06F7A6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243196" y="2647683"/>
            <a:ext cx="625249" cy="501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7BAEB09-41CC-4FF0-A46C-64F4F1940034}"/>
              </a:ext>
            </a:extLst>
          </p:cNvPr>
          <p:cNvSpPr txBox="1"/>
          <p:nvPr/>
        </p:nvSpPr>
        <p:spPr>
          <a:xfrm>
            <a:off x="2141927" y="2513195"/>
            <a:ext cx="11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남은 체력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ADA199-65F7-404A-BA31-FFC9E045D12E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36170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0EE95-F7C5-49EC-BFA9-73F9B1AB6529}"/>
              </a:ext>
            </a:extLst>
          </p:cNvPr>
          <p:cNvSpPr txBox="1"/>
          <p:nvPr/>
        </p:nvSpPr>
        <p:spPr>
          <a:xfrm>
            <a:off x="5604023" y="1715677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69" y="2307449"/>
            <a:ext cx="6646326" cy="4140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DF9607-EB2D-4C58-8FFF-689145D6B0DD}"/>
              </a:ext>
            </a:extLst>
          </p:cNvPr>
          <p:cNvSpPr txBox="1"/>
          <p:nvPr/>
        </p:nvSpPr>
        <p:spPr>
          <a:xfrm>
            <a:off x="1798071" y="5064613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잡은 플레이어의 수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FC2D35-3181-47B4-9A38-E5F3296BA8A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13670" y="5710944"/>
            <a:ext cx="836517" cy="2658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99EF9D-0816-4611-87E9-2381F1A7EBA2}"/>
              </a:ext>
            </a:extLst>
          </p:cNvPr>
          <p:cNvGrpSpPr/>
          <p:nvPr/>
        </p:nvGrpSpPr>
        <p:grpSpPr>
          <a:xfrm>
            <a:off x="2103790" y="1162109"/>
            <a:ext cx="3785299" cy="41984"/>
            <a:chOff x="1864135" y="725053"/>
            <a:chExt cx="3785299" cy="4618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716DE7F-60BA-409B-9389-9DD6547F0A16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08ADAF4-A73B-43FD-B815-E7DE16C86E06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B24D73E-76C0-48FE-A7C6-CCC655ACF893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D5079A3-FADD-469C-B415-05DD31FB8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951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grpSp>
        <p:nvGrpSpPr>
          <p:cNvPr id="3" name="그룹 19">
            <a:extLst>
              <a:ext uri="{FF2B5EF4-FFF2-40B4-BE49-F238E27FC236}">
                <a16:creationId xmlns:a16="http://schemas.microsoft.com/office/drawing/2014/main" id="{2599EF9D-0816-4611-87E9-2381F1A7EBA2}"/>
              </a:ext>
            </a:extLst>
          </p:cNvPr>
          <p:cNvGrpSpPr/>
          <p:nvPr/>
        </p:nvGrpSpPr>
        <p:grpSpPr>
          <a:xfrm>
            <a:off x="2103790" y="1162109"/>
            <a:ext cx="3785299" cy="41984"/>
            <a:chOff x="1864135" y="725053"/>
            <a:chExt cx="3785299" cy="4618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716DE7F-60BA-409B-9389-9DD6547F0A16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08ADAF4-A73B-43FD-B815-E7DE16C86E06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B24D73E-76C0-48FE-A7C6-CCC655ACF893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D5079A3-FADD-469C-B415-05DD31FB8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맵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>
                <a:solidFill>
                  <a:schemeClr val="bg1"/>
                </a:solidFill>
              </a:rPr>
              <a:t>2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13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계획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915795" y="1521070"/>
          <a:ext cx="9923784" cy="498792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리소스 </a:t>
                      </a: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매니저 구현 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컨트롤러 연동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  <a:endParaRPr lang="en-US" altLang="ko-KR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FFC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조절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8278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738611"/>
            <a:ext cx="69851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레이드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라는 개념은 무조건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 다루는 보스를 여러 명의 플레이어가 잡는 것이었다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맵에서 아이템을 장착하고 거대한 보스에 대비하자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여러 특성을 가진 다양한 캐릭터가 존재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정면대결은 힘들다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처치하며 숫자를 줄여나가자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가동시키지 못하게 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40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0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2049145" y="1813290"/>
            <a:ext cx="86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51307-ED2E-4698-BAF6-7BC979D84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10" y="2338904"/>
            <a:ext cx="4132062" cy="19312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9D4B68-B2D2-4843-B959-2BF7AE6B5AE7}"/>
              </a:ext>
            </a:extLst>
          </p:cNvPr>
          <p:cNvSpPr/>
          <p:nvPr/>
        </p:nvSpPr>
        <p:spPr>
          <a:xfrm>
            <a:off x="6472418" y="2316162"/>
            <a:ext cx="39215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   최고의 캐나다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토론된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과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공유된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161C2D-1788-420A-9189-89C455A8C91E}"/>
              </a:ext>
            </a:extLst>
          </p:cNvPr>
          <p:cNvSpPr/>
          <p:nvPr/>
        </p:nvSpPr>
        <p:spPr>
          <a:xfrm>
            <a:off x="2032429" y="4391481"/>
            <a:ext cx="8554085" cy="204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‘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죽음은 탈출구가 아니다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ts val="19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살인마역할을 하고 다른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생존자를 쫓는 공포게임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 시점으로 상황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인지력을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높이고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살인마는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인칭시점으로 먹이감에 집중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발전기를 가동시켜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탈출로를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확보하여야 하고 살인마는 생존자가 탈출하기전 잡아야 한다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14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570885-C5A2-478E-A7E6-F414AB8F1BAF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 descr="5.jpg">
            <a:extLst>
              <a:ext uri="{FF2B5EF4-FFF2-40B4-BE49-F238E27FC236}">
                <a16:creationId xmlns:a16="http://schemas.microsoft.com/office/drawing/2014/main" id="{DFC41D21-2F90-45AF-867E-68A23D249B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87F9B75-A848-4F95-AC25-D9B81D05E2E9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FA64C9-F233-40FC-9DFF-63AF4F6761AA}"/>
              </a:ext>
            </a:extLst>
          </p:cNvPr>
          <p:cNvSpPr txBox="1"/>
          <p:nvPr/>
        </p:nvSpPr>
        <p:spPr>
          <a:xfrm>
            <a:off x="6422573" y="2576996"/>
            <a:ext cx="4953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한 명의 플레이어가 생존자를 죽이려는 살인마 역할을 담당하고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나머지 네 명의 플레이어는 살인마로부터 도망치는 플레이 방식의 공포 게임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스팀에 접속한 현재 플레이어 순위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최고의 캐나다 게임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2" name="그림 31" descr="ec827f207226a1011549274c17006cd0.png">
            <a:extLst>
              <a:ext uri="{FF2B5EF4-FFF2-40B4-BE49-F238E27FC236}">
                <a16:creationId xmlns:a16="http://schemas.microsoft.com/office/drawing/2014/main" id="{43A4085B-0F67-4C30-A924-65D4348167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615ECA-2AC2-484D-A293-C9A4836E39D9}"/>
              </a:ext>
            </a:extLst>
          </p:cNvPr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8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2537114" y="4394396"/>
            <a:ext cx="86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분위기와 플레이어도 공격이 가능 하게끔 하여 기존 게임의 안티테재를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</a:t>
            </a:r>
            <a:r>
              <a:rPr lang="ko-KR" altLang="en-US" sz="2400" i="1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하면서 복잡하지 않은 협력 생존 게임</a:t>
            </a:r>
            <a:endParaRPr lang="en-US" altLang="ko-KR" sz="2000" i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1253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B05D4B-359E-4757-8889-138EEDA82FB1}"/>
              </a:ext>
            </a:extLst>
          </p:cNvPr>
          <p:cNvSpPr/>
          <p:nvPr/>
        </p:nvSpPr>
        <p:spPr>
          <a:xfrm>
            <a:off x="5663386" y="2463604"/>
            <a:ext cx="5069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플레이어의 행동에 너무 제약이 따르고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공포분위기로 인해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접근성이 어렵다는 문제가 존재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69504-9247-4CB4-9A1C-53FBC80456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7778" r="26014" b="13472"/>
          <a:stretch/>
        </p:blipFill>
        <p:spPr>
          <a:xfrm>
            <a:off x="2143912" y="1885948"/>
            <a:ext cx="3211762" cy="218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92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27225" y="5031740"/>
            <a:ext cx="8676640" cy="1628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에서의 기존 플레이 방식을 따왔지만 차별점으로,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 분위기를 캐쥬얼 하게 바꾼다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 공격 하는 것이 아닌 일반플레이어도 공격이 가능하게 한다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 파밍을 통해 능력치를 끌어올리게 한다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10" y="1698625"/>
            <a:ext cx="5715635" cy="3215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F1702C-8130-4AEC-A316-B5D3ABD61AA2}"/>
              </a:ext>
            </a:extLst>
          </p:cNvPr>
          <p:cNvGrpSpPr/>
          <p:nvPr/>
        </p:nvGrpSpPr>
        <p:grpSpPr>
          <a:xfrm>
            <a:off x="2201545" y="1168400"/>
            <a:ext cx="3785235" cy="46355"/>
            <a:chOff x="2201545" y="1168400"/>
            <a:chExt cx="3785235" cy="46355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312FE0-F7C8-411D-ACEC-A5ABFE0BFFE2}"/>
                </a:ext>
              </a:extLst>
            </p:cNvPr>
            <p:cNvSpPr/>
            <p:nvPr/>
          </p:nvSpPr>
          <p:spPr>
            <a:xfrm>
              <a:off x="594042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0E4E8A-C80C-43F6-9504-D19D7F52ED4B}"/>
                </a:ext>
              </a:extLst>
            </p:cNvPr>
            <p:cNvSpPr/>
            <p:nvPr/>
          </p:nvSpPr>
          <p:spPr>
            <a:xfrm>
              <a:off x="582041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F0FCDCD-1197-4E0A-9B0E-FAE00DF5AA0F}"/>
                </a:ext>
              </a:extLst>
            </p:cNvPr>
            <p:cNvSpPr/>
            <p:nvPr/>
          </p:nvSpPr>
          <p:spPr>
            <a:xfrm>
              <a:off x="570039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E201656-7D8A-4969-9D07-9A31FB0FA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545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CC16C4-27EF-47CC-8B3C-96A87BF2BFB6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89524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6007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40874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서버와 MySQL을 연결하여 로그인 및 랭킹 기능 도입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게임 컨트롤러 지원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Pages>16</Pages>
  <Words>889</Words>
  <Characters>0</Characters>
  <Application>Microsoft Office PowerPoint</Application>
  <DocSecurity>0</DocSecurity>
  <PresentationFormat>와이드스크린</PresentationFormat>
  <Lines>0</Lines>
  <Paragraphs>249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HY견고딕</vt:lpstr>
      <vt:lpstr>HY헤드라인M</vt:lpstr>
      <vt:lpstr>맑은 고딕</vt:lpstr>
      <vt:lpstr>한컴 윤고딕 240</vt:lpstr>
      <vt:lpstr>한컴 윤체 B</vt:lpstr>
      <vt:lpstr>Arial</vt:lpstr>
      <vt:lpstr>Calibri</vt:lpstr>
      <vt:lpstr>Calibri Light</vt:lpstr>
      <vt:lpstr>Gobold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WooSuk Choi</cp:lastModifiedBy>
  <cp:revision>22</cp:revision>
  <dcterms:modified xsi:type="dcterms:W3CDTF">2017-12-11T07:19:42Z</dcterms:modified>
</cp:coreProperties>
</file>